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26"/>
  </p:notesMasterIdLst>
  <p:sldIdLst>
    <p:sldId id="285" r:id="rId3"/>
    <p:sldId id="284" r:id="rId4"/>
    <p:sldId id="288" r:id="rId5"/>
    <p:sldId id="287" r:id="rId6"/>
    <p:sldId id="279" r:id="rId7"/>
    <p:sldId id="264" r:id="rId8"/>
    <p:sldId id="282" r:id="rId9"/>
    <p:sldId id="269" r:id="rId10"/>
    <p:sldId id="291" r:id="rId11"/>
    <p:sldId id="295" r:id="rId12"/>
    <p:sldId id="270" r:id="rId13"/>
    <p:sldId id="293" r:id="rId14"/>
    <p:sldId id="280" r:id="rId15"/>
    <p:sldId id="289" r:id="rId16"/>
    <p:sldId id="274" r:id="rId17"/>
    <p:sldId id="273" r:id="rId18"/>
    <p:sldId id="290" r:id="rId19"/>
    <p:sldId id="292" r:id="rId20"/>
    <p:sldId id="294" r:id="rId21"/>
    <p:sldId id="297" r:id="rId22"/>
    <p:sldId id="298" r:id="rId23"/>
    <p:sldId id="300" r:id="rId24"/>
    <p:sldId id="299" r:id="rId2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757" autoAdjust="0"/>
  </p:normalViewPr>
  <p:slideViewPr>
    <p:cSldViewPr>
      <p:cViewPr>
        <p:scale>
          <a:sx n="66" d="100"/>
          <a:sy n="66" d="100"/>
        </p:scale>
        <p:origin x="-24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5877339202774119E-2"/>
          <c:y val="2.6809148856393066E-4"/>
          <c:w val="0.90178544756278511"/>
          <c:h val="0.5850876879026473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Схід</c:v>
                </c:pt>
              </c:strCache>
            </c:strRef>
          </c:tx>
          <c:spPr>
            <a:solidFill>
              <a:srgbClr val="9999FF"/>
            </a:solidFill>
            <a:ln w="14502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450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450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4502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900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Val val="1"/>
            <c:showLeaderLines val="1"/>
          </c:dLbls>
          <c:cat>
            <c:strRef>
              <c:f>Sheet1!$B$1:$E$1</c:f>
              <c:strCache>
                <c:ptCount val="4"/>
                <c:pt idx="0">
                  <c:v>вища</c:v>
                </c:pt>
                <c:pt idx="1">
                  <c:v>перша</c:v>
                </c:pt>
                <c:pt idx="2">
                  <c:v>друга</c:v>
                </c:pt>
                <c:pt idx="3">
                  <c:v>спеціаліст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</c:v>
                </c:pt>
                <c:pt idx="1">
                  <c:v>4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4502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4502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450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450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вища</c:v>
                </c:pt>
                <c:pt idx="1">
                  <c:v>перша</c:v>
                </c:pt>
                <c:pt idx="2">
                  <c:v>друга</c:v>
                </c:pt>
                <c:pt idx="3">
                  <c:v>спеціаліст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4502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4502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4502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4502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вища</c:v>
                </c:pt>
                <c:pt idx="1">
                  <c:v>перша</c:v>
                </c:pt>
                <c:pt idx="2">
                  <c:v>друга</c:v>
                </c:pt>
                <c:pt idx="3">
                  <c:v>спеціаліст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</c:pie3DChart>
      <c:spPr>
        <a:solidFill>
          <a:srgbClr val="C0C0C0"/>
        </a:solidFill>
        <a:ln w="1450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4461067366579181E-2"/>
          <c:y val="0.7093156253195626"/>
          <c:w val="0.85351421697287944"/>
          <c:h val="0.21683488427582945"/>
        </c:manualLayout>
      </c:layout>
      <c:spPr>
        <a:noFill/>
        <a:ln w="3626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7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8.8777184101987233E-2"/>
          <c:y val="5.9754276405104584E-2"/>
          <c:w val="0.78444881889763751"/>
          <c:h val="0.75739885962530695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Схід</c:v>
                </c:pt>
              </c:strCache>
            </c:strRef>
          </c:tx>
          <c:spPr>
            <a:solidFill>
              <a:srgbClr val="9999FF"/>
            </a:solidFill>
            <a:ln w="11617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161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spPr>
                <a:noFill/>
                <a:ln w="23234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uk-UA"/>
                </a:p>
              </c:txPr>
            </c:dLbl>
            <c:spPr>
              <a:noFill/>
              <a:ln w="23234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Старший учитель</c:v>
                </c:pt>
                <c:pt idx="1">
                  <c:v>Учитель методист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</c:ser>
        <c:firstSliceAng val="0"/>
        <c:holeSize val="50"/>
      </c:doughnutChart>
      <c:spPr>
        <a:noFill/>
        <a:ln w="1161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4293213348331457E-2"/>
          <c:y val="0.84364852022807713"/>
          <c:w val="0.95780160292463579"/>
          <c:h val="0.13836704679156508"/>
        </c:manualLayout>
      </c:layout>
      <c:spPr>
        <a:noFill/>
        <a:ln w="2904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1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>
        <c:manualLayout>
          <c:layoutTarget val="inner"/>
          <c:xMode val="edge"/>
          <c:yMode val="edge"/>
          <c:x val="4.7714373133023784E-2"/>
          <c:y val="6.7496881061531941E-2"/>
          <c:w val="0.73701161523921455"/>
          <c:h val="0.67565766779152736"/>
        </c:manualLayout>
      </c:layout>
      <c:bar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1 місце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Аркуш1!$A$2:$A$3</c:f>
              <c:strCache>
                <c:ptCount val="2"/>
                <c:pt idx="0">
                  <c:v>2014-2015 н.р.</c:v>
                </c:pt>
                <c:pt idx="1">
                  <c:v>2015-2016 н.р.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 місце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Аркуш1!$A$2:$A$3</c:f>
              <c:strCache>
                <c:ptCount val="2"/>
                <c:pt idx="0">
                  <c:v>2014-2015 н.р.</c:v>
                </c:pt>
                <c:pt idx="1">
                  <c:v>2015-2016 н.р.</c:v>
                </c:pt>
              </c:strCache>
            </c:strRef>
          </c:cat>
          <c:val>
            <c:numRef>
              <c:f>Аркуш1!$C$2:$C$3</c:f>
              <c:numCache>
                <c:formatCode>General</c:formatCode>
                <c:ptCount val="2"/>
                <c:pt idx="0">
                  <c:v>2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3 місце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Аркуш1!$A$2:$A$3</c:f>
              <c:strCache>
                <c:ptCount val="2"/>
                <c:pt idx="0">
                  <c:v>2014-2015 н.р.</c:v>
                </c:pt>
                <c:pt idx="1">
                  <c:v>2015-2016 н.р.</c:v>
                </c:pt>
              </c:strCache>
            </c:strRef>
          </c:cat>
          <c:val>
            <c:numRef>
              <c:f>Аркуш1!$D$2:$D$3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4 місце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Аркуш1!$A$2:$A$3</c:f>
              <c:strCache>
                <c:ptCount val="2"/>
                <c:pt idx="0">
                  <c:v>2014-2015 н.р.</c:v>
                </c:pt>
                <c:pt idx="1">
                  <c:v>2015-2016 н.р.</c:v>
                </c:pt>
              </c:strCache>
            </c:strRef>
          </c:cat>
          <c:val>
            <c:numRef>
              <c:f>Аркуш1!$E$2:$E$3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axId val="80736256"/>
        <c:axId val="80737792"/>
      </c:barChart>
      <c:catAx>
        <c:axId val="80736256"/>
        <c:scaling>
          <c:orientation val="minMax"/>
        </c:scaling>
        <c:axPos val="b"/>
        <c:tickLblPos val="nextTo"/>
        <c:crossAx val="80737792"/>
        <c:crosses val="autoZero"/>
        <c:auto val="1"/>
        <c:lblAlgn val="ctr"/>
        <c:lblOffset val="100"/>
      </c:catAx>
      <c:valAx>
        <c:axId val="80737792"/>
        <c:scaling>
          <c:orientation val="minMax"/>
        </c:scaling>
        <c:axPos val="l"/>
        <c:majorGridlines/>
        <c:numFmt formatCode="General" sourceLinked="1"/>
        <c:tickLblPos val="nextTo"/>
        <c:crossAx val="807362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7134-8BE9-4016-955E-6807500F1E5B}" type="datetimeFigureOut">
              <a:rPr lang="uk-UA" smtClean="0"/>
              <a:pPr/>
              <a:t>19.05.2016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81147-C9B0-4027-9DE9-DBC1BAB86E5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81147-C9B0-4027-9DE9-DBC1BAB86E54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 i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 i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204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8FA377A-F6AC-4088-8F16-06E9343EB0E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12ED7-8023-4A17-8606-804411ECF47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4B6-8FA3-49DF-93ED-5ADCA6AC4C0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1177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Зразок заголовка</a:t>
            </a:r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Зразок підзаголовка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A9F0C5-FC6D-414C-99D2-1385227C699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89F8-4E1A-4444-AA94-5B0529A1D4F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9325-DE99-4255-919C-B7B534767FD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5A04B-746B-43F3-B68E-290B7CE1357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90B1B-D713-4287-9CFF-63081B1DEC2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62747-9FBB-43D6-A6B4-2954F08D273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203B5-9F71-4729-A3B7-62BFD843F58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6508A-7817-4146-96FE-6D820BB829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07B6-53CD-462F-91E1-04ADABE7F91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68F0-E9DE-4BD2-BDFC-2C89FCC9BC7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B7159-92CD-4EA4-B790-449C0E65A78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0D74-0868-4E89-B32C-A68A2668CF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і чотири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F4DA-4141-433C-BB8A-61BD42E1DB8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A591-A78F-46C7-961E-6852F5D65E5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C00D-C065-43D0-83EF-3E8A17017E5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1C4C-236A-4CA1-B947-96800D80CFB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A521-C579-4416-B9A1-C4D2072D3C9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7D6B-AA91-4D9D-AE61-3BF5A2558B1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377F-C0AC-46A2-8171-12B8F4F2A12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91E80-3320-401A-A98E-09E049C76A6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0AA1-8E7D-4792-966A-0C59AC7EC59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94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94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946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946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79B264-802E-4AFB-8CC6-80C061F1EDF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advClick="0" advTm="5000"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 i="0">
              <a:latin typeface="Tahoma" pitchFamily="34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 i="0">
              <a:latin typeface="Tahoma" pitchFamily="34" charset="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 i="0">
              <a:latin typeface="Tahoma" pitchFamily="34" charset="0"/>
            </a:endParaRP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 i="0">
              <a:latin typeface="Tahoma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 i="0">
              <a:latin typeface="Tahoma" pitchFamily="34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 i="0">
              <a:latin typeface="Tahoma" pitchFamily="34" charset="0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 b="0" i="0"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>
              <a:defRPr/>
            </a:pPr>
            <a:fld id="{5DC7AB95-5E60-43E5-94E4-E0D53742A1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sr.nagirnesc@ukr.net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 descr="B:\Мама\Директор\Тло презентацій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1752600" y="1905000"/>
            <a:ext cx="6781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FF0000"/>
                </a:solidFill>
              </a:rPr>
              <a:t>Звіт директора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FF0000"/>
                </a:solidFill>
              </a:rPr>
              <a:t>Нагірненської </a:t>
            </a:r>
            <a:r>
              <a:rPr lang="uk-UA" sz="4000" dirty="0" smtClean="0">
                <a:solidFill>
                  <a:srgbClr val="FF0000"/>
                </a:solidFill>
              </a:rPr>
              <a:t>СЗШ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FF0000"/>
                </a:solidFill>
              </a:rPr>
              <a:t> </a:t>
            </a:r>
            <a:r>
              <a:rPr lang="uk-UA" sz="4000" dirty="0">
                <a:solidFill>
                  <a:srgbClr val="FF0000"/>
                </a:solidFill>
              </a:rPr>
              <a:t>І-ІІІ ступенів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FF0000"/>
                </a:solidFill>
              </a:rPr>
              <a:t>за 2015-2016н.р.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733800" y="22860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Нагірненська середня </a:t>
            </a:r>
            <a:endParaRPr lang="uk-U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загальноосвітня </a:t>
            </a: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І-ІІІ ступенів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Самбірського району Львівської області</a:t>
            </a:r>
            <a:endParaRPr lang="uk-UA" sz="2000" dirty="0"/>
          </a:p>
        </p:txBody>
      </p:sp>
      <p:pic>
        <p:nvPicPr>
          <p:cNvPr id="7" name="Picture 3" descr="C:\Users\Ours\Desktop\gif\982097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953000"/>
            <a:ext cx="256063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:\Вишивка\3610083_152187--32796243-m750x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4782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776287"/>
          </a:xfrm>
        </p:spPr>
        <p:txBody>
          <a:bodyPr/>
          <a:lstStyle/>
          <a:p>
            <a:pPr algn="ctr"/>
            <a:r>
              <a:rPr lang="uk-UA" dirty="0" smtClean="0"/>
              <a:t>У 2015-2016 н.р.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990600" y="1371600"/>
            <a:ext cx="7924800" cy="2362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24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Огляд-конкурс навчальних кабінетів       </a:t>
            </a:r>
          </a:p>
          <a:p>
            <a:pPr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uk-UA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загальноосвітніх навчальних закладів: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Номінація «Методичний кабінет»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Дуркалець Л.Я., 1 місце;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Номінація «Ігрові кутки»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Андрушко Ю.М. – 2 місце,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Жила Д.С. – 2 місце.</a:t>
            </a:r>
          </a:p>
          <a:p>
            <a:pPr>
              <a:spcBef>
                <a:spcPts val="0"/>
              </a:spcBef>
            </a:pPr>
            <a:endParaRPr lang="uk-UA" sz="2400" b="1" u="sng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57200" y="3962400"/>
            <a:ext cx="8382000" cy="2438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Конкурс  навчально-методичних посібників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Номінація «Дидактичні матеріали до уроків »: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Ільчак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А.А., трудове навчання «Технологія обробки деревини(ажурне випилювання лобзиком)» - 2 місце;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/>
              <a:t>- 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Номінація «Система уроків з теми »: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/>
              <a:t>    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Барна І.С., фізика «Магнітне поле. 11 </a:t>
            </a:r>
            <a:r>
              <a:rPr lang="uk-UA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клас»-</a:t>
            </a:r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місце.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564438" cy="2590800"/>
          </a:xfrm>
        </p:spPr>
        <p:txBody>
          <a:bodyPr/>
          <a:lstStyle/>
          <a:p>
            <a:pPr algn="ctr" eaLnBrk="1" hangingPunct="1"/>
            <a:r>
              <a:rPr lang="uk-UA" sz="2600" b="1" dirty="0" smtClean="0"/>
              <a:t>Згідно з Національною програмою «Діти України» значна увага в школі приділяється питанням охорони дитинства, захисту прав та інтересів дітей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895600"/>
            <a:ext cx="8229600" cy="3200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sz="1800" b="1" i="1" dirty="0" smtClean="0"/>
              <a:t>     </a:t>
            </a:r>
            <a:r>
              <a:rPr lang="uk-UA" sz="2400" b="1" i="1" dirty="0" smtClean="0"/>
              <a:t>Школа забезпечує виконання учасниками навчально-виховного процесу вимог Державного стандарту 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початкової, базової і повної загальної середньої освіти, створює передумови для всебічного розвитку особистості, дотримується пріоритетних принципів реформування навчально-виховного процесу, зокрема гуманізації, демократизації, диференціації навчання.</a:t>
            </a:r>
            <a:endParaRPr lang="ru-RU" sz="2400" b="1" i="1" dirty="0" smtClean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-381000" y="4114800"/>
            <a:ext cx="9336088" cy="2362200"/>
          </a:xfrm>
        </p:spPr>
        <p:txBody>
          <a:bodyPr/>
          <a:lstStyle/>
          <a:p>
            <a:pPr marL="720725" lvl="4" indent="0" eaLnBrk="1" hangingPunct="1">
              <a:buFont typeface="Wingdings" pitchFamily="2" charset="2"/>
              <a:buNone/>
            </a:pPr>
            <a:r>
              <a:rPr lang="uk-UA" b="1" i="1" dirty="0" smtClean="0"/>
              <a:t>     </a:t>
            </a:r>
            <a:endParaRPr lang="ru-RU" b="1" i="1" dirty="0" smtClean="0"/>
          </a:p>
          <a:p>
            <a:pPr marL="720725" lvl="4" indent="0" eaLnBrk="1" hangingPunct="1">
              <a:buFont typeface="Wingdings" pitchFamily="2" charset="2"/>
              <a:buNone/>
            </a:pPr>
            <a:endParaRPr lang="ru-RU" b="1" i="1" dirty="0" smtClean="0"/>
          </a:p>
        </p:txBody>
      </p:sp>
    </p:spTree>
    <p:custDataLst>
      <p:tags r:id="rId1"/>
    </p:custDataLst>
  </p:cSld>
  <p:clrMapOvr>
    <a:masterClrMapping/>
  </p:clrMapOvr>
  <p:transition advClick="0" advTm="15266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r>
              <a:rPr lang="uk-UA" sz="3600" b="1" dirty="0" smtClean="0">
                <a:solidFill>
                  <a:srgbClr val="333399"/>
                </a:solidFill>
              </a:rPr>
              <a:t>Знання – це скарб, а вміння вчитися-це ключ від нього…</a:t>
            </a:r>
            <a:endParaRPr lang="uk-UA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sz="quarter" idx="1"/>
          </p:nvPr>
        </p:nvGraphicFramePr>
        <p:xfrm>
          <a:off x="381000" y="2590800"/>
          <a:ext cx="8305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8345488" cy="914401"/>
          </a:xfrm>
        </p:spPr>
        <p:txBody>
          <a:bodyPr/>
          <a:lstStyle/>
          <a:p>
            <a:r>
              <a:rPr lang="uk-UA" sz="2400" dirty="0" smtClean="0">
                <a:latin typeface="Times New Roman"/>
                <a:ea typeface="Calibri"/>
              </a:rPr>
              <a:t>Показники участі наших школярів у ІІ турі Всеукраїнських учнівських олімпіадах</a:t>
            </a:r>
            <a:endParaRPr lang="uk-UA" sz="2400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304800" y="5257800"/>
            <a:ext cx="8610600" cy="874712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етап  ХVІ  Міжнародного конкурсу з української мови ім. П.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Яцика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місце -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Бац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Віталій, 4 клас (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Денега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М.А.).</a:t>
            </a:r>
          </a:p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93038" cy="3124200"/>
          </a:xfrm>
        </p:spPr>
        <p:txBody>
          <a:bodyPr/>
          <a:lstStyle/>
          <a:p>
            <a:pPr eaLnBrk="1" hangingPunct="1"/>
            <a:r>
              <a:rPr lang="uk-UA" sz="3000" smtClean="0"/>
              <a:t>Пріоритетним напрямком виховної роботи є спрямування всього виховного потенціалу на духовний розвиток і саморозвиток особистості, створення сприятливих умов для розвитку творчих здібностей учнів.</a:t>
            </a:r>
            <a:endParaRPr lang="ru-RU" sz="300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497888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/>
              <a:t>    Для організації виховного процесу та реалізації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/>
              <a:t>    виховної проблеми протягом навчального року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/>
              <a:t>    проводяться предметні тижні, відзначаються всі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/>
              <a:t>    дати національно - релігійного календаря,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i="1" smtClean="0"/>
              <a:t>    державні свята, організовано роботу по       оздоровленню учнів та налагоджено співпрацю з батьками.</a:t>
            </a:r>
            <a:r>
              <a:rPr lang="ru-RU" sz="2400" b="1" i="1" smtClean="0"/>
              <a:t> </a:t>
            </a:r>
          </a:p>
        </p:txBody>
      </p:sp>
    </p:spTree>
    <p:custDataLst>
      <p:tags r:id="rId1"/>
    </p:custDataLst>
  </p:cSld>
  <p:clrMapOvr>
    <a:masterClrMapping/>
  </p:clrMapOvr>
  <p:transition advTm="16564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"/>
            <a:ext cx="3454400" cy="2590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3733800"/>
            <a:ext cx="2997200" cy="22479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"/>
            <a:ext cx="3454400" cy="2590800"/>
          </a:xfrm>
          <a:prstGeom prst="rect">
            <a:avLst/>
          </a:prstGeom>
          <a:noFill/>
          <a:ln w="9525" cmpd="tri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800" y="3733800"/>
            <a:ext cx="3073400" cy="23050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09600" y="32766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762000" y="34290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152400" y="60960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1600" b="0" i="0" kern="0" dirty="0" smtClean="0">
                <a:latin typeface="+mn-lt"/>
              </a:rPr>
              <a:t> </a:t>
            </a:r>
            <a:r>
              <a:rPr lang="ru-RU" sz="1600" b="0" i="0" kern="0" dirty="0" err="1" smtClean="0">
                <a:latin typeface="+mn-lt"/>
              </a:rPr>
              <a:t>Переможці</a:t>
            </a:r>
            <a:r>
              <a:rPr lang="ru-RU" sz="1600" b="0" i="0" kern="0" dirty="0" smtClean="0">
                <a:latin typeface="+mn-lt"/>
              </a:rPr>
              <a:t> </a:t>
            </a:r>
            <a:r>
              <a:rPr lang="ru-RU" sz="1600" b="0" i="0" kern="0" dirty="0" err="1" smtClean="0">
                <a:latin typeface="+mn-lt"/>
              </a:rPr>
              <a:t>окружних</a:t>
            </a:r>
            <a:r>
              <a:rPr lang="ru-RU" sz="1600" b="0" i="0" kern="0" dirty="0" smtClean="0">
                <a:latin typeface="+mn-lt"/>
              </a:rPr>
              <a:t> </a:t>
            </a:r>
            <a:r>
              <a:rPr lang="ru-RU" sz="1600" b="0" i="0" kern="0" dirty="0" err="1" smtClean="0">
                <a:latin typeface="+mn-lt"/>
              </a:rPr>
              <a:t>змагань</a:t>
            </a:r>
            <a:r>
              <a:rPr lang="ru-RU" sz="1600" b="0" i="0" kern="0" dirty="0" smtClean="0">
                <a:latin typeface="+mn-lt"/>
              </a:rPr>
              <a:t> </a:t>
            </a:r>
            <a:r>
              <a:rPr lang="ru-RU" sz="1600" b="0" i="0" kern="0" dirty="0" err="1">
                <a:latin typeface="+mn-lt"/>
              </a:rPr>
              <a:t>з</a:t>
            </a:r>
            <a:r>
              <a:rPr lang="ru-RU" sz="1600" b="0" i="0" kern="0" dirty="0" smtClean="0">
                <a:latin typeface="+mn-lt"/>
              </a:rPr>
              <a:t> футболу                       </a:t>
            </a:r>
            <a:r>
              <a:rPr lang="ru-RU" sz="1600" b="0" i="0" kern="0" dirty="0" err="1" smtClean="0">
                <a:latin typeface="+mn-lt"/>
              </a:rPr>
              <a:t>Відпрацювання</a:t>
            </a:r>
            <a:r>
              <a:rPr lang="ru-RU" sz="1600" b="0" i="0" kern="0" dirty="0" smtClean="0">
                <a:latin typeface="+mn-lt"/>
              </a:rPr>
              <a:t> </a:t>
            </a:r>
            <a:r>
              <a:rPr lang="ru-RU" sz="1600" b="0" i="0" kern="0" dirty="0" err="1" smtClean="0">
                <a:latin typeface="+mn-lt"/>
              </a:rPr>
              <a:t>евакуації</a:t>
            </a:r>
            <a:r>
              <a:rPr lang="ru-RU" sz="1600" b="0" i="0" kern="0" dirty="0" smtClean="0">
                <a:latin typeface="+mn-lt"/>
              </a:rPr>
              <a:t> </a:t>
            </a:r>
            <a:r>
              <a:rPr lang="ru-RU" sz="1600" b="0" i="0" kern="0" dirty="0" err="1" smtClean="0">
                <a:latin typeface="+mn-lt"/>
              </a:rPr>
              <a:t>учнів</a:t>
            </a:r>
            <a:endParaRPr lang="ru-RU" sz="1600" b="0" i="0" kern="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1600" b="0" i="0" kern="0" dirty="0" smtClean="0">
                <a:latin typeface="+mn-lt"/>
              </a:rPr>
              <a:t>н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кубок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пам’яті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М.Глови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762000" y="31242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Зустріч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представниками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поліції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тижня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цивільного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захисту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5257800" y="3352800"/>
            <a:ext cx="411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pPr algn="ctr" eaLnBrk="1" hangingPunct="1"/>
            <a:r>
              <a:rPr lang="uk-UA" sz="3600" b="1" dirty="0" smtClean="0"/>
              <a:t>Виховні заходи</a:t>
            </a:r>
            <a:endParaRPr lang="uk-UA" b="1" dirty="0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17713"/>
            <a:ext cx="4495800" cy="4611687"/>
          </a:xfrm>
        </p:spPr>
        <p:txBody>
          <a:bodyPr/>
          <a:lstStyle/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endParaRPr lang="uk-UA" sz="1500" b="1" i="1" dirty="0" smtClean="0"/>
          </a:p>
          <a:p>
            <a:pPr eaLnBrk="1" hangingPunct="1"/>
            <a:r>
              <a:rPr lang="uk-UA" sz="1600" b="1" i="1" dirty="0" smtClean="0"/>
              <a:t>Герої не вмирають!</a:t>
            </a:r>
          </a:p>
          <a:p>
            <a:pPr eaLnBrk="1" hangingPunct="1">
              <a:buNone/>
            </a:pPr>
            <a:r>
              <a:rPr lang="uk-UA" sz="1600" b="1" i="1" dirty="0" smtClean="0"/>
              <a:t>      (присвячений  захисникам</a:t>
            </a:r>
          </a:p>
          <a:p>
            <a:pPr eaLnBrk="1" hangingPunct="1">
              <a:buNone/>
            </a:pPr>
            <a:r>
              <a:rPr lang="uk-UA" sz="1600" b="1" i="1" dirty="0" smtClean="0"/>
              <a:t>       Вітчизни)  </a:t>
            </a:r>
            <a:endParaRPr lang="ru-RU" sz="1600" b="1" i="1" dirty="0" smtClean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/>
            <a:r>
              <a:rPr lang="uk-UA" sz="1600" b="1" i="1" dirty="0" smtClean="0"/>
              <a:t>Тато, мама і я – українська сім’я</a:t>
            </a:r>
            <a:endParaRPr lang="ru-RU" sz="1600" b="1" i="1" dirty="0" smtClean="0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4616451" cy="34623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4108450" cy="30813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9328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pPr algn="ctr" eaLnBrk="1" hangingPunct="1"/>
            <a:r>
              <a:rPr lang="uk-UA" sz="3600" b="1" dirty="0" smtClean="0"/>
              <a:t>Виховні заходи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17713"/>
            <a:ext cx="3886200" cy="4114800"/>
          </a:xfrm>
        </p:spPr>
        <p:txBody>
          <a:bodyPr/>
          <a:lstStyle/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/>
            <a:r>
              <a:rPr lang="uk-UA" sz="1600" b="1" i="1" dirty="0" smtClean="0"/>
              <a:t>Сильні духом (до дня Збройних сил України)</a:t>
            </a:r>
            <a:endParaRPr lang="ru-RU" sz="1600" b="1" i="1" dirty="0" smtClean="0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/>
            <a:r>
              <a:rPr lang="uk-UA" sz="1600" b="1" i="1" dirty="0" smtClean="0"/>
              <a:t>Андріївські  вечорниці</a:t>
            </a:r>
            <a:endParaRPr lang="ru-RU" sz="1600" b="1" i="1" dirty="0" smtClean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343400" cy="3257550"/>
          </a:xfrm>
          <a:prstGeom prst="rect">
            <a:avLst/>
          </a:prstGeom>
          <a:noFill/>
          <a:ln w="9525" cmpd="tri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267200" cy="32004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9124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algn="ctr"/>
            <a:r>
              <a:rPr lang="uk-UA" sz="3200" b="1" dirty="0" smtClean="0"/>
              <a:t>Благоустрій дитячого майданчика та території школи</a:t>
            </a:r>
            <a:endParaRPr lang="uk-UA" sz="3200" b="1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3124200" cy="23431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1447800"/>
            <a:ext cx="3048000" cy="22860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114800"/>
            <a:ext cx="2946400" cy="22098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428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019550"/>
            <a:ext cx="2971800" cy="22288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90600" y="214313"/>
            <a:ext cx="7953375" cy="1462087"/>
          </a:xfrm>
        </p:spPr>
        <p:txBody>
          <a:bodyPr/>
          <a:lstStyle/>
          <a:p>
            <a:pPr algn="ctr"/>
            <a:r>
              <a:rPr lang="uk-UA" sz="3200" b="1" dirty="0" smtClean="0"/>
              <a:t>Озеленення та прибирання території</a:t>
            </a:r>
            <a:endParaRPr lang="uk-UA" sz="3200" b="1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2641600" cy="1981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2641600" cy="1981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6888" y="4151313"/>
            <a:ext cx="2641600" cy="1981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288" y="4151313"/>
            <a:ext cx="2641600" cy="19812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081087"/>
          </a:xfrm>
        </p:spPr>
        <p:txBody>
          <a:bodyPr/>
          <a:lstStyle/>
          <a:p>
            <a:pPr algn="ctr"/>
            <a:r>
              <a:rPr lang="uk-UA" sz="2800" b="1" dirty="0" smtClean="0"/>
              <a:t>Завершення облаштування внутрішніх вбиралень</a:t>
            </a:r>
            <a:endParaRPr lang="uk-UA" sz="2800" b="1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048000" cy="22860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962400"/>
            <a:ext cx="2001838" cy="266911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47800"/>
            <a:ext cx="3048000" cy="2286000"/>
          </a:xfrm>
          <a:prstGeom prst="rect">
            <a:avLst/>
          </a:prstGeom>
          <a:noFill/>
          <a:ln w="9525" cmpd="tri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735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038600"/>
            <a:ext cx="1924050" cy="2565400"/>
          </a:xfrm>
          <a:prstGeom prst="rect">
            <a:avLst/>
          </a:prstGeom>
          <a:noFill/>
          <a:ln w="9525" cmpd="tri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" y="3962400"/>
            <a:ext cx="2000250" cy="2667000"/>
          </a:xfrm>
          <a:prstGeom prst="rect">
            <a:avLst/>
          </a:prstGeom>
          <a:noFill/>
          <a:ln w="9525" cmpd="tri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 про школу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3810000" y="2438400"/>
            <a:ext cx="510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i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Нагірненська  </a:t>
            </a:r>
            <a:r>
              <a:rPr lang="uk-UA" sz="2200" i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середня загальноосвітня </a:t>
            </a:r>
            <a:r>
              <a:rPr lang="uk-UA" sz="2200" i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І-ІІІ ступенів Самбірського району Львівської області є комунальною власністю Самбірської районної ради. Управління та фінансування здійснюється відділом освіти  Самбірської районної державної адміністрації, якому делеговані відповідні повноваження. Будівля школи прийнята в експлуатацію </a:t>
            </a:r>
            <a:r>
              <a:rPr lang="uk-UA" sz="2200" i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1963 </a:t>
            </a:r>
            <a:r>
              <a:rPr lang="uk-UA" sz="2200" i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році.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3465513" cy="259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14313"/>
            <a:ext cx="6962775" cy="1462087"/>
          </a:xfrm>
        </p:spPr>
        <p:txBody>
          <a:bodyPr/>
          <a:lstStyle/>
          <a:p>
            <a:pPr algn="ctr"/>
            <a:r>
              <a:rPr lang="uk-UA" sz="3200" b="1" dirty="0" smtClean="0"/>
              <a:t>О</a:t>
            </a:r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хорона праці та безпека життєдіяльності</a:t>
            </a:r>
            <a:endParaRPr lang="uk-UA" sz="32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419600" y="2017713"/>
            <a:ext cx="4535488" cy="4114800"/>
          </a:xfrm>
        </p:spPr>
        <p:txBody>
          <a:bodyPr/>
          <a:lstStyle/>
          <a:p>
            <a:r>
              <a:rPr lang="uk-UA" sz="2400" dirty="0" smtClean="0"/>
              <a:t>На початку навчального року, напередодні канікул та святкових днів проводяться інструктажі з безпеки життєдіяльності серед учнів, відпрацьована програма вступного інструктажу. Регулярно відбуваються цільові інструктажі з учнями перед екскурсіями, спортивними змаганнями.</a:t>
            </a:r>
            <a:endParaRPr lang="uk-UA" sz="2400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091516" cy="3068637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Фінансово-господарська діяльність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04800" y="2017713"/>
            <a:ext cx="8382000" cy="1563687"/>
          </a:xfrm>
        </p:spPr>
        <p:txBody>
          <a:bodyPr/>
          <a:lstStyle/>
          <a:p>
            <a:r>
              <a:rPr lang="uk-UA" sz="2400" dirty="0" smtClean="0"/>
              <a:t>Проект </a:t>
            </a:r>
            <a:r>
              <a:rPr lang="uk-UA" sz="2400" dirty="0" err="1" smtClean="0"/>
              <a:t>“Реконструкція</a:t>
            </a:r>
            <a:r>
              <a:rPr lang="uk-UA" sz="2400" dirty="0" smtClean="0"/>
              <a:t> приміщення Нагірненської СЗШ І-ІІІ ступенів в с. Нагірне Самбірського району Львівської </a:t>
            </a:r>
            <a:r>
              <a:rPr lang="uk-UA" sz="2400" dirty="0" err="1" smtClean="0"/>
              <a:t>області”</a:t>
            </a:r>
            <a:r>
              <a:rPr lang="uk-UA" sz="2400" dirty="0" smtClean="0"/>
              <a:t> на загальну суму 1125,8 </a:t>
            </a:r>
            <a:r>
              <a:rPr lang="uk-UA" sz="2400" dirty="0" err="1" smtClean="0"/>
              <a:t>тис.грн</a:t>
            </a:r>
            <a:r>
              <a:rPr lang="uk-UA" sz="2400" dirty="0" smtClean="0"/>
              <a:t>., буде профінансовано коштами обласного бюджету розвитку </a:t>
            </a:r>
            <a:endParaRPr lang="uk-UA" sz="24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81000" y="4191001"/>
            <a:ext cx="8574088" cy="1941512"/>
          </a:xfrm>
        </p:spPr>
        <p:txBody>
          <a:bodyPr/>
          <a:lstStyle/>
          <a:p>
            <a:r>
              <a:rPr lang="uk-UA" sz="2400" dirty="0" smtClean="0"/>
              <a:t>Проект “ Реконструкція приміщення Нагірненської СЗШ І-ІІІ ступенів з метою підготовки його до створення НВК</a:t>
            </a:r>
            <a:r>
              <a:rPr lang="uk-UA" sz="2400" b="1" i="1" dirty="0" smtClean="0"/>
              <a:t> “</a:t>
            </a:r>
            <a:r>
              <a:rPr lang="uk-UA" sz="2400" dirty="0" smtClean="0"/>
              <a:t> на </a:t>
            </a:r>
            <a:r>
              <a:rPr lang="uk-UA" sz="2400" b="1" dirty="0" smtClean="0"/>
              <a:t>обласний конкурс </a:t>
            </a:r>
            <a:r>
              <a:rPr lang="uk-UA" sz="2400" b="1" dirty="0" err="1" smtClean="0"/>
              <a:t>мікропроектів</a:t>
            </a:r>
            <a:r>
              <a:rPr lang="uk-UA" sz="2400" b="1" dirty="0" smtClean="0"/>
              <a:t> місцевого розвитку </a:t>
            </a:r>
            <a:r>
              <a:rPr lang="uk-UA" sz="2400" dirty="0" smtClean="0"/>
              <a:t>і отримали можливість його реалізувати на суму 209 </a:t>
            </a:r>
            <a:r>
              <a:rPr lang="uk-UA" sz="2400" dirty="0" err="1" smtClean="0"/>
              <a:t>тис.грн</a:t>
            </a:r>
            <a:r>
              <a:rPr lang="uk-UA" sz="2400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953375" cy="7543800"/>
          </a:xfrm>
        </p:spPr>
        <p:txBody>
          <a:bodyPr/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3400" i="1" dirty="0" smtClean="0">
                <a:latin typeface="Arial Black" pitchFamily="34" charset="0"/>
              </a:rPr>
              <a:t>Нагірненська СЗШ І-ІІІ ступенів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2400" b="1" dirty="0" smtClean="0"/>
              <a:t>e-</a:t>
            </a:r>
            <a:r>
              <a:rPr lang="uk-UA" sz="2400" b="1" dirty="0" err="1" smtClean="0"/>
              <a:t>mail</a:t>
            </a:r>
            <a:r>
              <a:rPr lang="uk-UA" sz="2400" b="1" u="sng" dirty="0" smtClean="0"/>
              <a:t>: </a:t>
            </a:r>
            <a:r>
              <a:rPr lang="en-US" sz="2400" b="1" u="sng" dirty="0" smtClean="0">
                <a:hlinkClick r:id="rId2"/>
              </a:rPr>
              <a:t>sr.nagirnesc@ukr.net</a:t>
            </a:r>
            <a:r>
              <a:rPr lang="uk-UA" sz="2400" b="1" u="sng" dirty="0" smtClean="0"/>
              <a:t/>
            </a:r>
            <a:br>
              <a:rPr lang="uk-UA" sz="2400" b="1" u="sng" dirty="0" smtClean="0"/>
            </a:br>
            <a:r>
              <a:rPr lang="uk-UA" sz="2400" b="1" u="sng" dirty="0" smtClean="0"/>
              <a:t/>
            </a:r>
            <a:br>
              <a:rPr lang="uk-UA" sz="2400" b="1" u="sng" dirty="0" smtClean="0"/>
            </a:br>
            <a:r>
              <a:rPr lang="uk-UA" sz="2400" b="1" u="sng" dirty="0" smtClean="0"/>
              <a:t/>
            </a:r>
            <a:br>
              <a:rPr lang="uk-UA" sz="2400" b="1" u="sng" dirty="0" smtClean="0"/>
            </a:br>
            <a:r>
              <a:rPr lang="uk-UA" sz="2400" b="1" u="sng" dirty="0" smtClean="0"/>
              <a:t/>
            </a:r>
            <a:br>
              <a:rPr lang="uk-UA" sz="2400" b="1" u="sng" dirty="0" smtClean="0"/>
            </a:br>
            <a:r>
              <a:rPr lang="uk-UA" sz="2400" b="1" u="sng" dirty="0" smtClean="0"/>
              <a:t/>
            </a:r>
            <a:br>
              <a:rPr lang="uk-UA" sz="2400" b="1" u="sng" dirty="0" smtClean="0"/>
            </a:br>
            <a:r>
              <a:rPr lang="uk-UA" sz="2400" b="1" u="sng" dirty="0" smtClean="0"/>
              <a:t>                                  </a:t>
            </a:r>
            <a:r>
              <a:rPr lang="uk-UA" sz="2400" b="1" dirty="0" smtClean="0"/>
              <a:t>   </a:t>
            </a:r>
            <a:r>
              <a:rPr lang="en-US" sz="2800" b="1" u="sng" dirty="0" smtClean="0"/>
              <a:t>http</a:t>
            </a:r>
            <a:r>
              <a:rPr lang="uk-UA" sz="2800" b="1" u="sng" dirty="0" smtClean="0"/>
              <a:t>://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nagirne.ucoz.u</a:t>
            </a:r>
            <a:r>
              <a:rPr lang="uk-UA" sz="2800" b="1" u="sng" dirty="0" smtClean="0"/>
              <a:t>а</a:t>
            </a:r>
            <a:br>
              <a:rPr lang="uk-UA" sz="2800" b="1" u="sng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endParaRPr lang="uk-UA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91000"/>
            <a:ext cx="3427519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" name="Picture 1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057400"/>
            <a:ext cx="2013744" cy="156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15375" cy="5715000"/>
          </a:xfrm>
          <a:prstGeom prst="horizontalScroll">
            <a:avLst>
              <a:gd name="adj" fmla="val 2215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  <a:round/>
          </a:ln>
          <a:effectLst>
            <a:prstShdw prst="shdw17" dist="17961" dir="2700000">
              <a:srgbClr val="5C0000"/>
            </a:prstShdw>
          </a:effectLst>
        </p:spPr>
        <p:txBody>
          <a:bodyPr wrap="none"/>
          <a:lstStyle/>
          <a:p>
            <a:pPr eaLnBrk="1" hangingPunct="1">
              <a:defRPr/>
            </a:pP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800" b="1" dirty="0" smtClean="0">
                <a:latin typeface="Gabriola" pitchFamily="82" charset="0"/>
              </a:rPr>
              <a:t/>
            </a:r>
            <a:br>
              <a:rPr lang="ru-RU" sz="48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/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/>
            </a:r>
            <a:br>
              <a:rPr lang="ru-RU" sz="4000" b="1" dirty="0" smtClean="0">
                <a:latin typeface="Gabriola" pitchFamily="82" charset="0"/>
              </a:rPr>
            </a:br>
            <a:endParaRPr lang="ru-RU" sz="4000" b="1" dirty="0">
              <a:latin typeface="Gabriola" pitchFamily="82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47800" y="2133600"/>
            <a:ext cx="7696200" cy="399891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Gabriola" pitchFamily="82" charset="0"/>
              </a:rPr>
              <a:t>Мети </a:t>
            </a:r>
            <a:r>
              <a:rPr lang="ru-RU" sz="3600" b="1" dirty="0" err="1" smtClean="0">
                <a:latin typeface="Gabriola" pitchFamily="82" charset="0"/>
              </a:rPr>
              <a:t>досягає</a:t>
            </a:r>
            <a:r>
              <a:rPr lang="ru-RU" sz="3600" b="1" dirty="0" smtClean="0">
                <a:latin typeface="Gabriola" pitchFamily="82" charset="0"/>
              </a:rPr>
              <a:t> той, </a:t>
            </a:r>
            <a:r>
              <a:rPr lang="ru-RU" sz="3600" b="1" dirty="0" err="1" smtClean="0">
                <a:latin typeface="Gabriola" pitchFamily="82" charset="0"/>
              </a:rPr>
              <a:t>хто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її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прагне</a:t>
            </a:r>
            <a:r>
              <a:rPr lang="ru-RU" sz="3600" b="1" dirty="0" smtClean="0">
                <a:latin typeface="Gabriola" pitchFamily="82" charset="0"/>
              </a:rPr>
              <a:t>,</a:t>
            </a:r>
          </a:p>
          <a:p>
            <a:pPr>
              <a:buNone/>
            </a:pPr>
            <a:r>
              <a:rPr lang="ru-RU" sz="3600" b="1" dirty="0" smtClean="0">
                <a:latin typeface="Gabriola" pitchFamily="82" charset="0"/>
              </a:rPr>
              <a:t>Мало знати – </a:t>
            </a:r>
            <a:r>
              <a:rPr lang="ru-RU" sz="3600" b="1" dirty="0" err="1" smtClean="0">
                <a:latin typeface="Gabriola" pitchFamily="82" charset="0"/>
              </a:rPr>
              <a:t>потрібно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й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використовувати</a:t>
            </a:r>
            <a:r>
              <a:rPr lang="ru-RU" sz="3600" b="1" dirty="0" smtClean="0">
                <a:latin typeface="Gabriola" pitchFamily="82" charset="0"/>
              </a:rPr>
              <a:t>,</a:t>
            </a:r>
          </a:p>
          <a:p>
            <a:pPr>
              <a:buNone/>
            </a:pPr>
            <a:r>
              <a:rPr lang="ru-RU" sz="3600" b="1" dirty="0" smtClean="0">
                <a:latin typeface="Gabriola" pitchFamily="82" charset="0"/>
              </a:rPr>
              <a:t>Мало </a:t>
            </a:r>
            <a:r>
              <a:rPr lang="ru-RU" sz="3600" b="1" dirty="0" err="1" smtClean="0">
                <a:latin typeface="Gabriola" pitchFamily="82" charset="0"/>
              </a:rPr>
              <a:t>бажати</a:t>
            </a:r>
            <a:r>
              <a:rPr lang="ru-RU" sz="3600" b="1" dirty="0" smtClean="0">
                <a:latin typeface="Gabriola" pitchFamily="82" charset="0"/>
              </a:rPr>
              <a:t> – </a:t>
            </a:r>
            <a:r>
              <a:rPr lang="ru-RU" sz="3600" b="1" dirty="0" err="1" smtClean="0">
                <a:latin typeface="Gabriola" pitchFamily="82" charset="0"/>
              </a:rPr>
              <a:t>потрібно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й</a:t>
            </a:r>
            <a:r>
              <a:rPr lang="ru-RU" sz="3600" b="1" dirty="0" smtClean="0">
                <a:latin typeface="Gabriola" pitchFamily="82" charset="0"/>
              </a:rPr>
              <a:t> </a:t>
            </a:r>
            <a:r>
              <a:rPr lang="ru-RU" sz="3600" b="1" dirty="0" err="1" smtClean="0">
                <a:latin typeface="Gabriola" pitchFamily="82" charset="0"/>
              </a:rPr>
              <a:t>робити</a:t>
            </a:r>
            <a:r>
              <a:rPr lang="ru-RU" sz="3600" b="1" dirty="0" smtClean="0">
                <a:latin typeface="Gabriola" pitchFamily="82" charset="0"/>
              </a:rPr>
              <a:t>. </a:t>
            </a:r>
            <a:r>
              <a:rPr lang="ru-RU" sz="4000" b="1" dirty="0" smtClean="0">
                <a:latin typeface="Gabriola" pitchFamily="82" charset="0"/>
              </a:rPr>
              <a:t/>
            </a:r>
            <a:br>
              <a:rPr lang="ru-RU" sz="4000" b="1" dirty="0" smtClean="0">
                <a:latin typeface="Gabriola" pitchFamily="82" charset="0"/>
              </a:rPr>
            </a:br>
            <a:r>
              <a:rPr lang="ru-RU" sz="4000" b="1" dirty="0" smtClean="0">
                <a:latin typeface="Gabriola" pitchFamily="82" charset="0"/>
              </a:rPr>
              <a:t>                                     </a:t>
            </a:r>
            <a:r>
              <a:rPr lang="ru-RU" sz="4000" b="1" dirty="0" err="1" smtClean="0">
                <a:latin typeface="Gabriola" pitchFamily="82" charset="0"/>
              </a:rPr>
              <a:t>Й.Гете</a:t>
            </a:r>
            <a:endParaRPr lang="uk-UA" sz="4000" dirty="0"/>
          </a:p>
        </p:txBody>
      </p:sp>
      <p:pic>
        <p:nvPicPr>
          <p:cNvPr id="6" name="Picture 2" descr="C:\Users\Ours\Desktop\gif\gala-giffe57e5_xl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16415"/>
            <a:ext cx="3048000" cy="15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У 2015-2016 навчальному році у школі працює:</a:t>
            </a:r>
            <a:endParaRPr lang="uk-U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5400" y="2590800"/>
            <a:ext cx="7235825" cy="3495675"/>
          </a:xfrm>
        </p:spPr>
        <p:txBody>
          <a:bodyPr/>
          <a:lstStyle/>
          <a:p>
            <a:r>
              <a:rPr lang="uk-UA" dirty="0" smtClean="0"/>
              <a:t>31 педагогічний працівник,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 них 3 - сумісники, 2 - на час відпустки по догляду за дитиною основного працівника; </a:t>
            </a:r>
            <a:endParaRPr lang="uk-UA" dirty="0" smtClean="0"/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працівників з числа обслуговуючого персоналу, 1 - на час відпустки по догляду за дитиною основного працівника.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685800"/>
          </a:xfrm>
        </p:spPr>
        <p:txBody>
          <a:bodyPr/>
          <a:lstStyle/>
          <a:p>
            <a:pPr algn="ctr"/>
            <a:r>
              <a:rPr lang="uk-UA" sz="2800" dirty="0" smtClean="0"/>
              <a:t>У школі навчається 109 учнів у 1-9,11 класах</a:t>
            </a:r>
            <a:endParaRPr lang="uk-UA" sz="2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295401" y="991922"/>
          <a:ext cx="7162799" cy="548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78"/>
                <a:gridCol w="3596504"/>
                <a:gridCol w="1463368"/>
                <a:gridCol w="1386349"/>
              </a:tblGrid>
              <a:tr h="359391"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№</a:t>
                      </a:r>
                    </a:p>
                    <a:p>
                      <a:pPr algn="ctr"/>
                      <a:r>
                        <a:rPr lang="uk-UA" sz="1400" dirty="0" smtClean="0"/>
                        <a:t>з/п</a:t>
                      </a:r>
                      <a:endParaRPr lang="uk-UA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Класи</a:t>
                      </a:r>
                      <a:endParaRPr lang="uk-UA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 учнів</a:t>
                      </a:r>
                      <a:endParaRPr lang="uk-UA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1050" dirty="0"/>
                    </a:p>
                  </a:txBody>
                  <a:tcPr/>
                </a:tc>
              </a:tr>
              <a:tr h="329442">
                <a:tc vMerge="1">
                  <a:txBody>
                    <a:bodyPr/>
                    <a:lstStyle/>
                    <a:p>
                      <a:endParaRPr lang="uk-UA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всього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дівчат</a:t>
                      </a:r>
                      <a:endParaRPr lang="uk-UA" sz="1600" dirty="0"/>
                    </a:p>
                  </a:txBody>
                  <a:tcPr/>
                </a:tc>
              </a:tr>
              <a:tr h="333958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З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5</a:t>
                      </a:r>
                      <a:endParaRPr lang="uk-UA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4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3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44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5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 – 4 класи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42</a:t>
                      </a:r>
                      <a:endParaRPr lang="uk-UA" sz="1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 CYR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600" b="1" dirty="0" smtClean="0"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6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5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endParaRPr lang="uk-UA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 CYR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7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6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 CYR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8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7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 CYR"/>
                          <a:ea typeface="Times New Roman"/>
                          <a:cs typeface="Times New Roman"/>
                        </a:rPr>
                        <a:t>9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9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8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6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 CYR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10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9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8</a:t>
                      </a:r>
                      <a:endParaRPr lang="uk-UA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 CYR"/>
                          <a:ea typeface="Times New Roman"/>
                          <a:cs typeface="Times New Roman"/>
                        </a:rPr>
                        <a:t>3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44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11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5-9 класи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60</a:t>
                      </a:r>
                      <a:endParaRPr lang="uk-UA" sz="1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  <a:cs typeface="Times New Roman"/>
                        </a:rPr>
                        <a:t>34</a:t>
                      </a:r>
                      <a:endParaRPr lang="uk-UA" sz="1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12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10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 CYR"/>
                          <a:ea typeface="Times New Roman"/>
                          <a:cs typeface="Times New Roman"/>
                        </a:rPr>
                        <a:t>-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 CYR"/>
                          <a:ea typeface="Times New Roman"/>
                          <a:cs typeface="Times New Roman"/>
                        </a:rPr>
                        <a:t>-</a:t>
                      </a:r>
                      <a:endParaRPr lang="uk-UA" sz="10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13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11 клас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 CYR"/>
                          <a:ea typeface="Times New Roman"/>
                          <a:cs typeface="Times New Roman"/>
                        </a:rPr>
                        <a:t>7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 CYR"/>
                          <a:ea typeface="Times New Roman"/>
                          <a:cs typeface="Times New Roman"/>
                        </a:rPr>
                        <a:t>4</a:t>
                      </a:r>
                      <a:endParaRPr lang="uk-UA" sz="100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14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10-11 класи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 CYR"/>
                          <a:ea typeface="Times New Roman"/>
                          <a:cs typeface="Times New Roman"/>
                        </a:rPr>
                        <a:t>7</a:t>
                      </a:r>
                      <a:endParaRPr lang="uk-UA" sz="1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 CYR"/>
                          <a:ea typeface="Times New Roman"/>
                          <a:cs typeface="Times New Roman"/>
                        </a:rPr>
                        <a:t>4</a:t>
                      </a:r>
                      <a:endParaRPr lang="uk-UA" sz="1600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39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15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1-11 класи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2000" b="1" dirty="0" smtClean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  <a:cs typeface="Times New Roman"/>
                        </a:rPr>
                        <a:t>09</a:t>
                      </a:r>
                      <a:endParaRPr lang="uk-UA" sz="2000" b="1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latin typeface="Times New Roman CYR"/>
                          <a:ea typeface="Times New Roman"/>
                          <a:cs typeface="Times New Roman"/>
                        </a:rPr>
                        <a:t>59</a:t>
                      </a:r>
                      <a:endParaRPr lang="uk-UA" sz="2000" b="1" dirty="0">
                        <a:latin typeface="Times New Roman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150938" y="214313"/>
            <a:ext cx="7793037" cy="1309687"/>
          </a:xfrm>
        </p:spPr>
        <p:txBody>
          <a:bodyPr/>
          <a:lstStyle/>
          <a:p>
            <a:pPr algn="ctr" eaLnBrk="1" hangingPunct="1"/>
            <a:r>
              <a:rPr lang="uk-UA" sz="3600" b="1" smtClean="0"/>
              <a:t>Якісний склад </a:t>
            </a:r>
            <a:br>
              <a:rPr lang="uk-UA" sz="3600" b="1" smtClean="0"/>
            </a:br>
            <a:r>
              <a:rPr lang="uk-UA" sz="3600" b="1" smtClean="0"/>
              <a:t>педагогічних працівників</a:t>
            </a:r>
            <a:endParaRPr lang="ru-RU" sz="3600" b="1" smtClean="0"/>
          </a:p>
        </p:txBody>
      </p:sp>
      <p:sp>
        <p:nvSpPr>
          <p:cNvPr id="993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5410200" y="1600201"/>
            <a:ext cx="3733800" cy="838199"/>
          </a:xfrm>
        </p:spPr>
        <p:txBody>
          <a:bodyPr/>
          <a:lstStyle/>
          <a:p>
            <a:pPr eaLnBrk="1" hangingPunct="1">
              <a:buNone/>
            </a:pPr>
            <a:endParaRPr lang="uk-UA" sz="1600" b="1" dirty="0" smtClean="0"/>
          </a:p>
          <a:p>
            <a:pPr eaLnBrk="1" hangingPunct="1">
              <a:buNone/>
            </a:pPr>
            <a:r>
              <a:rPr lang="uk-UA" sz="1600" b="1" i="1" dirty="0" smtClean="0">
                <a:latin typeface="Times New Roman" pitchFamily="18" charset="0"/>
              </a:rPr>
              <a:t>Педагогічні звання:</a:t>
            </a:r>
            <a:endParaRPr lang="ru-RU" sz="1600" b="1" i="1" dirty="0" smtClean="0">
              <a:latin typeface="Times New Roman" pitchFamily="18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838200" y="1843694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1600" i="0" dirty="0">
              <a:cs typeface="Times New Roman" pitchFamily="18" charset="0"/>
            </a:endParaRP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Розподіл  за кваліфікаційними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категоріями: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sz="quarter" idx="4"/>
          </p:nvPr>
        </p:nvSpPr>
        <p:spPr>
          <a:xfrm>
            <a:off x="5140325" y="2571750"/>
            <a:ext cx="3814763" cy="332105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0" y="2667000"/>
          <a:ext cx="457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3" name="Rectangle 21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4648200" y="2133600"/>
          <a:ext cx="426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 advClick="0" advTm="1031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algn="ctr" eaLnBrk="1" hangingPunct="1"/>
            <a:r>
              <a:rPr lang="uk-UA" sz="4000" b="1" smtClean="0"/>
              <a:t>Методична проблема школи 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2209800"/>
            <a:ext cx="792480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ru-RU" sz="2000" i="1" smtClean="0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28600" y="1981200"/>
            <a:ext cx="8610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200" dirty="0" smtClean="0">
                <a:solidFill>
                  <a:schemeClr val="tx1">
                    <a:lumMod val="50000"/>
                  </a:schemeClr>
                </a:solidFill>
              </a:rPr>
              <a:t>«</a:t>
            </a:r>
            <a:r>
              <a:rPr lang="uk-UA" sz="4400" dirty="0" smtClean="0">
                <a:solidFill>
                  <a:schemeClr val="tx1">
                    <a:lumMod val="50000"/>
                  </a:schemeClr>
                </a:solidFill>
              </a:rPr>
              <a:t>Використання інформаційних </a:t>
            </a:r>
            <a:r>
              <a:rPr lang="uk-UA" sz="4400" dirty="0">
                <a:solidFill>
                  <a:schemeClr val="tx1">
                    <a:lumMod val="50000"/>
                  </a:schemeClr>
                </a:solidFill>
              </a:rPr>
              <a:t>технологій </a:t>
            </a:r>
            <a:r>
              <a:rPr lang="uk-UA" sz="4400" dirty="0" smtClean="0">
                <a:solidFill>
                  <a:schemeClr val="tx1">
                    <a:lumMod val="50000"/>
                  </a:schemeClr>
                </a:solidFill>
              </a:rPr>
              <a:t>в навчально-виховному процесі, </a:t>
            </a:r>
            <a:r>
              <a:rPr lang="uk-UA" sz="4400" dirty="0">
                <a:solidFill>
                  <a:schemeClr val="tx1">
                    <a:lumMod val="50000"/>
                  </a:schemeClr>
                </a:solidFill>
              </a:rPr>
              <a:t>як </a:t>
            </a:r>
            <a:r>
              <a:rPr lang="uk-UA" sz="4400" dirty="0" smtClean="0">
                <a:solidFill>
                  <a:schemeClr val="tx1">
                    <a:lumMod val="50000"/>
                  </a:schemeClr>
                </a:solidFill>
              </a:rPr>
              <a:t>необхідна умова якісної освіти </a:t>
            </a:r>
            <a:r>
              <a:rPr lang="ru-RU" sz="4200" dirty="0" smtClean="0">
                <a:solidFill>
                  <a:schemeClr val="tx1">
                    <a:lumMod val="50000"/>
                  </a:schemeClr>
                </a:solidFill>
              </a:rPr>
              <a:t>» </a:t>
            </a:r>
            <a:endParaRPr lang="ru-RU" sz="4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10671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614487"/>
          </a:xfrm>
        </p:spPr>
        <p:txBody>
          <a:bodyPr/>
          <a:lstStyle/>
          <a:p>
            <a:pPr algn="ctr"/>
            <a:r>
              <a:rPr lang="uk-UA" sz="2400" b="1" dirty="0" smtClean="0"/>
              <a:t>Для зростання і творчого розвитку педагога, формування його активної позиції </a:t>
            </a:r>
            <a:r>
              <a:rPr lang="ru-RU" sz="2400" b="1" dirty="0" err="1" smtClean="0"/>
              <a:t>вивчення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впровадження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сучасних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освітніх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технологій</a:t>
            </a:r>
            <a:r>
              <a:rPr lang="en-US" sz="2400" b="1" dirty="0" smtClean="0"/>
              <a:t> </a:t>
            </a:r>
            <a:r>
              <a:rPr lang="uk-UA" sz="2400" b="1" dirty="0" smtClean="0"/>
              <a:t>в школі проводяться засідання шкільних методичних груп</a:t>
            </a:r>
            <a:endParaRPr lang="uk-UA" sz="2400" dirty="0" smtClean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4154488" cy="838200"/>
          </a:xfrm>
        </p:spPr>
        <p:txBody>
          <a:bodyPr/>
          <a:lstStyle/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endParaRPr lang="uk-UA" sz="1400" b="1" i="1" dirty="0" smtClean="0"/>
          </a:p>
          <a:p>
            <a:r>
              <a:rPr lang="uk-UA" sz="1400" b="1" i="1" dirty="0" smtClean="0"/>
              <a:t>Засідання методичної групи вчителів природничо-математичного циклу </a:t>
            </a:r>
            <a:r>
              <a:rPr lang="uk-UA" sz="1400" i="1" dirty="0" smtClean="0"/>
              <a:t>(урок  алгебри 7 клас, </a:t>
            </a:r>
            <a:r>
              <a:rPr lang="uk-UA" sz="1400" i="1" dirty="0" err="1" smtClean="0"/>
              <a:t>вч</a:t>
            </a:r>
            <a:r>
              <a:rPr lang="uk-UA" sz="1400" i="1" dirty="0" smtClean="0"/>
              <a:t>. </a:t>
            </a:r>
            <a:r>
              <a:rPr lang="uk-UA" sz="1400" i="1" dirty="0" err="1" smtClean="0"/>
              <a:t>Мащак</a:t>
            </a:r>
            <a:r>
              <a:rPr lang="uk-UA" sz="1400" i="1" dirty="0" smtClean="0"/>
              <a:t> Н.З.)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762000"/>
          </a:xfrm>
        </p:spPr>
        <p:txBody>
          <a:bodyPr/>
          <a:lstStyle/>
          <a:p>
            <a:r>
              <a:rPr lang="uk-UA" sz="1400" b="1" i="1" dirty="0" smtClean="0"/>
              <a:t>Засідання методичної групи вчителів початкових класів </a:t>
            </a:r>
            <a:r>
              <a:rPr lang="uk-UA" sz="1400" i="1" dirty="0" smtClean="0"/>
              <a:t>(урок математики</a:t>
            </a:r>
          </a:p>
          <a:p>
            <a:pPr>
              <a:buNone/>
            </a:pPr>
            <a:r>
              <a:rPr lang="uk-UA" sz="1400" i="1" dirty="0" smtClean="0"/>
              <a:t>       1 клас, </a:t>
            </a:r>
            <a:r>
              <a:rPr lang="uk-UA" sz="1400" i="1" dirty="0" err="1" smtClean="0"/>
              <a:t>вч</a:t>
            </a:r>
            <a:r>
              <a:rPr lang="uk-UA" sz="1400" i="1" dirty="0" smtClean="0"/>
              <a:t>. Андрушко Ю.М.) </a:t>
            </a:r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4089400" cy="306705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4114800" cy="30861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4734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09687"/>
          </a:xfrm>
        </p:spPr>
        <p:txBody>
          <a:bodyPr/>
          <a:lstStyle/>
          <a:p>
            <a:pPr algn="ctr" eaLnBrk="1" hangingPunct="1"/>
            <a:r>
              <a:rPr lang="uk-UA" sz="2800" b="1" dirty="0" smtClean="0"/>
              <a:t>Проводились засідання Ралівського окружного та міжокружних методичних семінарів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486400"/>
            <a:ext cx="3886200" cy="1143000"/>
          </a:xfrm>
        </p:spPr>
        <p:txBody>
          <a:bodyPr/>
          <a:lstStyle/>
          <a:p>
            <a:pPr eaLnBrk="1" hangingPunct="1"/>
            <a:r>
              <a:rPr lang="ru-RU" sz="1400" b="1" i="1" dirty="0" err="1" smtClean="0"/>
              <a:t>Міжокружний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семінар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практичних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психологів</a:t>
            </a:r>
            <a:r>
              <a:rPr lang="ru-RU" sz="1400" b="1" i="1" dirty="0" smtClean="0"/>
              <a:t> та </a:t>
            </a:r>
            <a:r>
              <a:rPr lang="ru-RU" sz="1400" b="1" i="1" dirty="0" err="1" smtClean="0"/>
              <a:t>соціальних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педагогів</a:t>
            </a:r>
            <a:r>
              <a:rPr lang="ru-RU" sz="1400" b="1" i="1" dirty="0" smtClean="0"/>
              <a:t> </a:t>
            </a:r>
            <a:r>
              <a:rPr lang="ru-RU" sz="1400" i="1" dirty="0" smtClean="0"/>
              <a:t>( </a:t>
            </a:r>
            <a:r>
              <a:rPr lang="ru-RU" sz="1400" i="1" dirty="0" err="1" smtClean="0"/>
              <a:t>практичний</a:t>
            </a:r>
            <a:r>
              <a:rPr lang="ru-RU" sz="1400" i="1" dirty="0" smtClean="0"/>
              <a:t> психолог </a:t>
            </a:r>
            <a:r>
              <a:rPr lang="ru-RU" sz="1400" i="1" dirty="0" err="1" smtClean="0"/>
              <a:t>Тимик</a:t>
            </a:r>
            <a:r>
              <a:rPr lang="ru-RU" sz="1400" i="1" dirty="0" smtClean="0"/>
              <a:t> Г.В.)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724400" cy="4151313"/>
          </a:xfrm>
        </p:spPr>
        <p:txBody>
          <a:bodyPr/>
          <a:lstStyle/>
          <a:p>
            <a:pPr eaLnBrk="1" hangingPunct="1"/>
            <a:r>
              <a:rPr lang="uk-UA" sz="1500" b="1" i="1" dirty="0" smtClean="0"/>
              <a:t>Урок  зарубіжної літератури на окружному методичному семінарі вчителів зарубіжної літератури Ралівського  округу </a:t>
            </a:r>
          </a:p>
          <a:p>
            <a:pPr eaLnBrk="1" hangingPunct="1"/>
            <a:r>
              <a:rPr lang="uk-UA" sz="1400" dirty="0" smtClean="0"/>
              <a:t>(Вчитель  Дуркалець Л.Я.)</a:t>
            </a:r>
            <a:endParaRPr lang="ru-RU" sz="1400" dirty="0" smtClean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210050" cy="315753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4267200" cy="32004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Click="0" advTm="12985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r>
              <a:rPr lang="uk-UA" dirty="0" smtClean="0"/>
              <a:t>У</a:t>
            </a:r>
            <a:r>
              <a:rPr lang="uk-U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2015-2016 н.р.: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915400" cy="4800600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</a:t>
            </a:r>
            <a:r>
              <a:rPr lang="uk-UA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Фестиваль педагогічної майстерності 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>
              <a:buNone/>
            </a:pPr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Номінація  «Мій кращий урок»: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- Дуркалець Л.Я. – зарубіжна література  (1  місце - округ, район);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- Андрушко Ю.М. - початкові класи  (2  місце - округ, 3  місце - район);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Номінація  «Мій кращий позакласний захід»: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- </a:t>
            </a:r>
            <a:r>
              <a:rPr lang="uk-UA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Зіць</a:t>
            </a: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О.П. – ЗДВР  (1  місце - округ, 3  місце - район);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- </a:t>
            </a:r>
            <a:r>
              <a:rPr lang="uk-UA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Бондарець</a:t>
            </a: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Н.І. – географія (1  місце - округ, 1  місце - район).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uk-UA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І тур (районний) Всеукраїнського конкурсу 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</a:t>
            </a:r>
            <a:r>
              <a:rPr lang="uk-UA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«Учитель року - 2016»: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Жила Л.М. – англійська мова 2 місце;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uk-UA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Мащак</a:t>
            </a:r>
            <a:r>
              <a:rPr lang="uk-UA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Л.Л. – математика 2 місце.</a:t>
            </a:r>
          </a:p>
          <a:p>
            <a:pPr>
              <a:buNone/>
            </a:pPr>
            <a:endParaRPr lang="uk-UA" sz="20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uk-UA" dirty="0" smtClean="0"/>
              <a:t>       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2|1.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9|1.6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1.5|1.4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|1.3|1.4|1.2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3|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3|1.4|1.3"/>
</p:tagLst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ітра">
  <a:themeElements>
    <a:clrScheme name="Палі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і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Цивільна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3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лі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і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і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і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і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і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2563</TotalTime>
  <Words>932</Words>
  <Application>Microsoft Office PowerPoint</Application>
  <PresentationFormat>Екран (4:3)</PresentationFormat>
  <Paragraphs>212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23</vt:i4>
      </vt:variant>
    </vt:vector>
  </HeadingPairs>
  <TitlesOfParts>
    <vt:vector size="25" baseType="lpstr">
      <vt:lpstr>Капсулы</vt:lpstr>
      <vt:lpstr>Палітра</vt:lpstr>
      <vt:lpstr>Слайд 1</vt:lpstr>
      <vt:lpstr>Загальні відомості про школу</vt:lpstr>
      <vt:lpstr>У 2015-2016 навчальному році у школі працює:</vt:lpstr>
      <vt:lpstr>У школі навчається 109 учнів у 1-9,11 класах</vt:lpstr>
      <vt:lpstr>Якісний склад  педагогічних працівників</vt:lpstr>
      <vt:lpstr>Методична проблема школи  </vt:lpstr>
      <vt:lpstr>Для зростання і творчого розвитку педагога, формування його активної позиції вивчення та впровадження сучасних освітніх технологій в школі проводяться засідання шкільних методичних груп</vt:lpstr>
      <vt:lpstr>Проводились засідання Ралівського окружного та міжокружних методичних семінарів</vt:lpstr>
      <vt:lpstr>У 2015-2016 н.р.:</vt:lpstr>
      <vt:lpstr>У 2015-2016 н.р.</vt:lpstr>
      <vt:lpstr>Згідно з Національною програмою «Діти України» значна увага в школі приділяється питанням охорони дитинства, захисту прав та інтересів дітей</vt:lpstr>
      <vt:lpstr>Знання – це скарб, а вміння вчитися-це ключ від нього…</vt:lpstr>
      <vt:lpstr>Пріоритетним напрямком виховної роботи є спрямування всього виховного потенціалу на духовний розвиток і саморозвиток особистості, створення сприятливих умов для розвитку творчих здібностей учнів.</vt:lpstr>
      <vt:lpstr>Слайд 14</vt:lpstr>
      <vt:lpstr>Виховні заходи</vt:lpstr>
      <vt:lpstr>Виховні заходи</vt:lpstr>
      <vt:lpstr>Благоустрій дитячого майданчика та території школи</vt:lpstr>
      <vt:lpstr>Озеленення та прибирання території</vt:lpstr>
      <vt:lpstr>Завершення облаштування внутрішніх вбиралень</vt:lpstr>
      <vt:lpstr>Охорона праці та безпека життєдіяльності</vt:lpstr>
      <vt:lpstr>Фінансово-господарська діяльність</vt:lpstr>
      <vt:lpstr>   Нагірненська СЗШ І-ІІІ ступенів   e-mail: sr.nagirnesc@ukr.net                                          http:// nagirne.ucoz.uа   </vt:lpstr>
      <vt:lpstr>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Eshelon</dc:creator>
  <cp:lastModifiedBy>Вчитель</cp:lastModifiedBy>
  <cp:revision>171</cp:revision>
  <cp:lastPrinted>1601-01-01T00:00:00Z</cp:lastPrinted>
  <dcterms:created xsi:type="dcterms:W3CDTF">1601-01-01T00:00:00Z</dcterms:created>
  <dcterms:modified xsi:type="dcterms:W3CDTF">2016-05-19T07:58:53Z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